
<file path=[Content_Types].xml><?xml version="1.0" encoding="utf-8"?>
<Types xmlns="http://schemas.openxmlformats.org/package/2006/content-types">
  <Default Extension="bin" ContentType="application/vnd.openxmlformats-officedocument.presentationml.printerSetting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handoutMasters/handoutMaster1.xml" ContentType="application/vnd.openxmlformats-officedocument.presentationml.handoutMaster+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handoutMasterIdLst>
    <p:handoutMasterId r:id="rId16"/>
  </p:handoutMasterIdLst>
  <p:sldIdLst>
    <p:sldId id="258"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8" d="100"/>
          <a:sy n="128" d="100"/>
        </p:scale>
        <p:origin x="-920"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presProps" Target="presProps.xml"/><Relationship Id="rId8" Type="http://schemas.openxmlformats.org/officeDocument/2006/relationships/slide" Target="slides/slide7.xml"/><Relationship Id="rId2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printerSettings" Target="printerSettings/printerSettings1.bin"/><Relationship Id="rId7" Type="http://schemas.openxmlformats.org/officeDocument/2006/relationships/slide" Target="slides/slide6.xml"/><Relationship Id="rId20" Type="http://schemas.openxmlformats.org/officeDocument/2006/relationships/theme" Target="theme/theme1.xml"/><Relationship Id="rId16" Type="http://schemas.openxmlformats.org/officeDocument/2006/relationships/handoutMaster" Target="handoutMasters/handoutMaster1.xml"/><Relationship Id="rId2" Type="http://schemas.openxmlformats.org/officeDocument/2006/relationships/slide" Target="slides/slide1.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24" Type="http://schemas.openxmlformats.org/officeDocument/2006/relationships/customXml" Target="../customXml/item3.xml"/><Relationship Id="rId15" Type="http://schemas.openxmlformats.org/officeDocument/2006/relationships/slide" Target="slides/slide14.xml"/><Relationship Id="rId5" Type="http://schemas.openxmlformats.org/officeDocument/2006/relationships/slide" Target="slides/slide4.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viewProps" Target="viewProps.xml"/><Relationship Id="rId9" Type="http://schemas.openxmlformats.org/officeDocument/2006/relationships/slide" Target="slides/slide8.xml"/><Relationship Id="rId14" Type="http://schemas.openxmlformats.org/officeDocument/2006/relationships/slide" Target="slides/slide13.xml"/><Relationship Id="rId4" Type="http://schemas.openxmlformats.org/officeDocument/2006/relationships/slide" Target="slides/slide3.xml"/><Relationship Id="rId22"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4751ABA-9224-1F48-B636-07AC9951E3E2}" type="datetimeFigureOut">
              <a:rPr lang="en-US" smtClean="0"/>
              <a:t>8/19/11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9317581-8BD8-B74E-8569-A643BD168F4C}" type="slidenum">
              <a:rPr lang="en-US" smtClean="0"/>
              <a:t>‹#›</a:t>
            </a:fld>
            <a:endParaRPr lang="en-US"/>
          </a:p>
        </p:txBody>
      </p:sp>
    </p:spTree>
    <p:extLst>
      <p:ext uri="{BB962C8B-B14F-4D97-AF65-F5344CB8AC3E}">
        <p14:creationId xmlns:p14="http://schemas.microsoft.com/office/powerpoint/2010/main" val="161649144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C91B38A-4154-5644-87DC-359519463129}" type="datetimeFigureOut">
              <a:rPr lang="en-US" smtClean="0"/>
              <a:t>8/19/11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E7F5D7-EFBA-C143-8CA7-B8AA8BEAD6A0}" type="slidenum">
              <a:rPr lang="en-US" smtClean="0"/>
              <a:t>‹#›</a:t>
            </a:fld>
            <a:endParaRPr lang="en-US"/>
          </a:p>
        </p:txBody>
      </p:sp>
    </p:spTree>
    <p:extLst>
      <p:ext uri="{BB962C8B-B14F-4D97-AF65-F5344CB8AC3E}">
        <p14:creationId xmlns:p14="http://schemas.microsoft.com/office/powerpoint/2010/main" val="3320442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91B38A-4154-5644-87DC-359519463129}" type="datetimeFigureOut">
              <a:rPr lang="en-US" smtClean="0"/>
              <a:t>8/19/11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E7F5D7-EFBA-C143-8CA7-B8AA8BEAD6A0}" type="slidenum">
              <a:rPr lang="en-US" smtClean="0"/>
              <a:t>‹#›</a:t>
            </a:fld>
            <a:endParaRPr lang="en-US"/>
          </a:p>
        </p:txBody>
      </p:sp>
    </p:spTree>
    <p:extLst>
      <p:ext uri="{BB962C8B-B14F-4D97-AF65-F5344CB8AC3E}">
        <p14:creationId xmlns:p14="http://schemas.microsoft.com/office/powerpoint/2010/main" val="3494475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91B38A-4154-5644-87DC-359519463129}" type="datetimeFigureOut">
              <a:rPr lang="en-US" smtClean="0"/>
              <a:t>8/19/11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E7F5D7-EFBA-C143-8CA7-B8AA8BEAD6A0}" type="slidenum">
              <a:rPr lang="en-US" smtClean="0"/>
              <a:t>‹#›</a:t>
            </a:fld>
            <a:endParaRPr lang="en-US"/>
          </a:p>
        </p:txBody>
      </p:sp>
    </p:spTree>
    <p:extLst>
      <p:ext uri="{BB962C8B-B14F-4D97-AF65-F5344CB8AC3E}">
        <p14:creationId xmlns:p14="http://schemas.microsoft.com/office/powerpoint/2010/main" val="3900973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91B38A-4154-5644-87DC-359519463129}" type="datetimeFigureOut">
              <a:rPr lang="en-US" smtClean="0"/>
              <a:t>8/19/11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E7F5D7-EFBA-C143-8CA7-B8AA8BEAD6A0}" type="slidenum">
              <a:rPr lang="en-US" smtClean="0"/>
              <a:t>‹#›</a:t>
            </a:fld>
            <a:endParaRPr lang="en-US"/>
          </a:p>
        </p:txBody>
      </p:sp>
    </p:spTree>
    <p:extLst>
      <p:ext uri="{BB962C8B-B14F-4D97-AF65-F5344CB8AC3E}">
        <p14:creationId xmlns:p14="http://schemas.microsoft.com/office/powerpoint/2010/main" val="1595514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C91B38A-4154-5644-87DC-359519463129}" type="datetimeFigureOut">
              <a:rPr lang="en-US" smtClean="0"/>
              <a:t>8/19/11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E7F5D7-EFBA-C143-8CA7-B8AA8BEAD6A0}" type="slidenum">
              <a:rPr lang="en-US" smtClean="0"/>
              <a:t>‹#›</a:t>
            </a:fld>
            <a:endParaRPr lang="en-US"/>
          </a:p>
        </p:txBody>
      </p:sp>
    </p:spTree>
    <p:extLst>
      <p:ext uri="{BB962C8B-B14F-4D97-AF65-F5344CB8AC3E}">
        <p14:creationId xmlns:p14="http://schemas.microsoft.com/office/powerpoint/2010/main" val="5747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C91B38A-4154-5644-87DC-359519463129}" type="datetimeFigureOut">
              <a:rPr lang="en-US" smtClean="0"/>
              <a:t>8/19/11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E7F5D7-EFBA-C143-8CA7-B8AA8BEAD6A0}" type="slidenum">
              <a:rPr lang="en-US" smtClean="0"/>
              <a:t>‹#›</a:t>
            </a:fld>
            <a:endParaRPr lang="en-US"/>
          </a:p>
        </p:txBody>
      </p:sp>
    </p:spTree>
    <p:extLst>
      <p:ext uri="{BB962C8B-B14F-4D97-AF65-F5344CB8AC3E}">
        <p14:creationId xmlns:p14="http://schemas.microsoft.com/office/powerpoint/2010/main" val="2063661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C91B38A-4154-5644-87DC-359519463129}" type="datetimeFigureOut">
              <a:rPr lang="en-US" smtClean="0"/>
              <a:t>8/19/11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DE7F5D7-EFBA-C143-8CA7-B8AA8BEAD6A0}" type="slidenum">
              <a:rPr lang="en-US" smtClean="0"/>
              <a:t>‹#›</a:t>
            </a:fld>
            <a:endParaRPr lang="en-US"/>
          </a:p>
        </p:txBody>
      </p:sp>
    </p:spTree>
    <p:extLst>
      <p:ext uri="{BB962C8B-B14F-4D97-AF65-F5344CB8AC3E}">
        <p14:creationId xmlns:p14="http://schemas.microsoft.com/office/powerpoint/2010/main" val="1270482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C91B38A-4154-5644-87DC-359519463129}" type="datetimeFigureOut">
              <a:rPr lang="en-US" smtClean="0"/>
              <a:t>8/19/11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DE7F5D7-EFBA-C143-8CA7-B8AA8BEAD6A0}" type="slidenum">
              <a:rPr lang="en-US" smtClean="0"/>
              <a:t>‹#›</a:t>
            </a:fld>
            <a:endParaRPr lang="en-US"/>
          </a:p>
        </p:txBody>
      </p:sp>
    </p:spTree>
    <p:extLst>
      <p:ext uri="{BB962C8B-B14F-4D97-AF65-F5344CB8AC3E}">
        <p14:creationId xmlns:p14="http://schemas.microsoft.com/office/powerpoint/2010/main" val="34848191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91B38A-4154-5644-87DC-359519463129}" type="datetimeFigureOut">
              <a:rPr lang="en-US" smtClean="0"/>
              <a:t>8/19/11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DE7F5D7-EFBA-C143-8CA7-B8AA8BEAD6A0}" type="slidenum">
              <a:rPr lang="en-US" smtClean="0"/>
              <a:t>‹#›</a:t>
            </a:fld>
            <a:endParaRPr lang="en-US"/>
          </a:p>
        </p:txBody>
      </p:sp>
    </p:spTree>
    <p:extLst>
      <p:ext uri="{BB962C8B-B14F-4D97-AF65-F5344CB8AC3E}">
        <p14:creationId xmlns:p14="http://schemas.microsoft.com/office/powerpoint/2010/main" val="3406628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91B38A-4154-5644-87DC-359519463129}" type="datetimeFigureOut">
              <a:rPr lang="en-US" smtClean="0"/>
              <a:t>8/19/11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E7F5D7-EFBA-C143-8CA7-B8AA8BEAD6A0}" type="slidenum">
              <a:rPr lang="en-US" smtClean="0"/>
              <a:t>‹#›</a:t>
            </a:fld>
            <a:endParaRPr lang="en-US"/>
          </a:p>
        </p:txBody>
      </p:sp>
    </p:spTree>
    <p:extLst>
      <p:ext uri="{BB962C8B-B14F-4D97-AF65-F5344CB8AC3E}">
        <p14:creationId xmlns:p14="http://schemas.microsoft.com/office/powerpoint/2010/main" val="2444734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91B38A-4154-5644-87DC-359519463129}" type="datetimeFigureOut">
              <a:rPr lang="en-US" smtClean="0"/>
              <a:t>8/19/11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E7F5D7-EFBA-C143-8CA7-B8AA8BEAD6A0}" type="slidenum">
              <a:rPr lang="en-US" smtClean="0"/>
              <a:t>‹#›</a:t>
            </a:fld>
            <a:endParaRPr lang="en-US"/>
          </a:p>
        </p:txBody>
      </p:sp>
    </p:spTree>
    <p:extLst>
      <p:ext uri="{BB962C8B-B14F-4D97-AF65-F5344CB8AC3E}">
        <p14:creationId xmlns:p14="http://schemas.microsoft.com/office/powerpoint/2010/main" val="121529252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91B38A-4154-5644-87DC-359519463129}" type="datetimeFigureOut">
              <a:rPr lang="en-US" smtClean="0"/>
              <a:t>8/19/11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E7F5D7-EFBA-C143-8CA7-B8AA8BEAD6A0}" type="slidenum">
              <a:rPr lang="en-US" smtClean="0"/>
              <a:t>‹#›</a:t>
            </a:fld>
            <a:endParaRPr lang="en-US"/>
          </a:p>
        </p:txBody>
      </p:sp>
      <p:pic>
        <p:nvPicPr>
          <p:cNvPr id="7" name="Picture 6" descr="unk god text.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3060553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unk god titl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785653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5531" y="754007"/>
            <a:ext cx="8185325" cy="3970318"/>
          </a:xfrm>
          <a:prstGeom prst="rect">
            <a:avLst/>
          </a:prstGeom>
        </p:spPr>
        <p:txBody>
          <a:bodyPr wrap="square">
            <a:spAutoFit/>
          </a:bodyPr>
          <a:lstStyle/>
          <a:p>
            <a:r>
              <a:rPr lang="en-US" sz="6000" b="1" dirty="0" smtClean="0">
                <a:solidFill>
                  <a:schemeClr val="bg1"/>
                </a:solidFill>
                <a:effectLst>
                  <a:outerShdw blurRad="50800" dist="88900" dir="2340000" algn="l" rotWithShape="0">
                    <a:prstClr val="black">
                      <a:alpha val="80000"/>
                    </a:prstClr>
                  </a:outerShdw>
                </a:effectLst>
                <a:latin typeface="Arial Narrow"/>
                <a:cs typeface="Arial Narrow"/>
              </a:rPr>
              <a:t>What did he say?</a:t>
            </a:r>
          </a:p>
          <a:p>
            <a:r>
              <a:rPr lang="en-US" sz="3200" b="1" dirty="0">
                <a:solidFill>
                  <a:schemeClr val="bg1"/>
                </a:solidFill>
                <a:effectLst>
                  <a:outerShdw blurRad="50800" dist="88900" dir="2340000" algn="l" rotWithShape="0">
                    <a:prstClr val="black">
                      <a:alpha val="80000"/>
                    </a:prstClr>
                  </a:outerShdw>
                </a:effectLst>
                <a:latin typeface="Arial Narrow"/>
                <a:cs typeface="Arial Narrow"/>
              </a:rPr>
              <a:t>	</a:t>
            </a:r>
            <a:r>
              <a:rPr lang="en-US" sz="3200" b="1" dirty="0" smtClean="0">
                <a:solidFill>
                  <a:schemeClr val="bg1"/>
                </a:solidFill>
                <a:effectLst>
                  <a:outerShdw blurRad="50800" dist="88900" dir="2340000" algn="l" rotWithShape="0">
                    <a:prstClr val="black">
                      <a:alpha val="80000"/>
                    </a:prstClr>
                  </a:outerShdw>
                </a:effectLst>
                <a:latin typeface="Arial Narrow"/>
                <a:cs typeface="Arial Narrow"/>
              </a:rPr>
              <a:t>• He is superior in intelligence (30)</a:t>
            </a:r>
          </a:p>
          <a:p>
            <a:r>
              <a:rPr lang="en-US" sz="3200" b="1" dirty="0">
                <a:solidFill>
                  <a:schemeClr val="bg1"/>
                </a:solidFill>
                <a:effectLst>
                  <a:outerShdw blurRad="50800" dist="88900" dir="2340000" algn="l" rotWithShape="0">
                    <a:prstClr val="black">
                      <a:alpha val="80000"/>
                    </a:prstClr>
                  </a:outerShdw>
                </a:effectLst>
                <a:latin typeface="Arial Narrow"/>
                <a:cs typeface="Arial Narrow"/>
              </a:rPr>
              <a:t>	</a:t>
            </a:r>
            <a:r>
              <a:rPr lang="en-US" sz="3200" b="1" dirty="0" smtClean="0">
                <a:solidFill>
                  <a:schemeClr val="bg1"/>
                </a:solidFill>
                <a:effectLst>
                  <a:outerShdw blurRad="50800" dist="88900" dir="2340000" algn="l" rotWithShape="0">
                    <a:prstClr val="black">
                      <a:alpha val="80000"/>
                    </a:prstClr>
                  </a:outerShdw>
                </a:effectLst>
                <a:latin typeface="Arial Narrow"/>
                <a:cs typeface="Arial Narrow"/>
              </a:rPr>
              <a:t>• He has moral expectations (30)</a:t>
            </a:r>
          </a:p>
          <a:p>
            <a:r>
              <a:rPr lang="en-US" sz="3200" b="1" dirty="0">
                <a:solidFill>
                  <a:schemeClr val="bg1"/>
                </a:solidFill>
                <a:effectLst>
                  <a:outerShdw blurRad="50800" dist="88900" dir="2340000" algn="l" rotWithShape="0">
                    <a:prstClr val="black">
                      <a:alpha val="80000"/>
                    </a:prstClr>
                  </a:outerShdw>
                </a:effectLst>
                <a:latin typeface="Arial Narrow"/>
                <a:cs typeface="Arial Narrow"/>
              </a:rPr>
              <a:t>	</a:t>
            </a:r>
            <a:r>
              <a:rPr lang="en-US" sz="3200" b="1" dirty="0" smtClean="0">
                <a:solidFill>
                  <a:schemeClr val="bg1"/>
                </a:solidFill>
                <a:effectLst>
                  <a:outerShdw blurRad="50800" dist="88900" dir="2340000" algn="l" rotWithShape="0">
                    <a:prstClr val="black">
                      <a:alpha val="80000"/>
                    </a:prstClr>
                  </a:outerShdw>
                </a:effectLst>
                <a:latin typeface="Arial Narrow"/>
                <a:cs typeface="Arial Narrow"/>
              </a:rPr>
              <a:t>• Judgment is coming and He is in charge (31)</a:t>
            </a:r>
          </a:p>
          <a:p>
            <a:r>
              <a:rPr lang="en-US" sz="3200" b="1" dirty="0">
                <a:solidFill>
                  <a:schemeClr val="bg1"/>
                </a:solidFill>
                <a:effectLst>
                  <a:outerShdw blurRad="50800" dist="88900" dir="2340000" algn="l" rotWithShape="0">
                    <a:prstClr val="black">
                      <a:alpha val="80000"/>
                    </a:prstClr>
                  </a:outerShdw>
                </a:effectLst>
                <a:latin typeface="Arial Narrow"/>
                <a:cs typeface="Arial Narrow"/>
              </a:rPr>
              <a:t>	</a:t>
            </a:r>
            <a:r>
              <a:rPr lang="en-US" sz="3200" b="1" dirty="0" smtClean="0">
                <a:solidFill>
                  <a:schemeClr val="bg1"/>
                </a:solidFill>
                <a:effectLst>
                  <a:outerShdw blurRad="50800" dist="88900" dir="2340000" algn="l" rotWithShape="0">
                    <a:prstClr val="black">
                      <a:alpha val="80000"/>
                    </a:prstClr>
                  </a:outerShdw>
                </a:effectLst>
                <a:latin typeface="Arial Narrow"/>
                <a:cs typeface="Arial Narrow"/>
              </a:rPr>
              <a:t>• He will “judge” (31)</a:t>
            </a:r>
          </a:p>
          <a:p>
            <a:r>
              <a:rPr lang="en-US" sz="3200" b="1" dirty="0">
                <a:solidFill>
                  <a:schemeClr val="bg1"/>
                </a:solidFill>
                <a:effectLst>
                  <a:outerShdw blurRad="50800" dist="88900" dir="2340000" algn="l" rotWithShape="0">
                    <a:prstClr val="black">
                      <a:alpha val="80000"/>
                    </a:prstClr>
                  </a:outerShdw>
                </a:effectLst>
                <a:latin typeface="Arial Narrow"/>
                <a:cs typeface="Arial Narrow"/>
              </a:rPr>
              <a:t>	</a:t>
            </a:r>
            <a:r>
              <a:rPr lang="en-US" sz="3200" b="1" dirty="0" smtClean="0">
                <a:solidFill>
                  <a:schemeClr val="bg1"/>
                </a:solidFill>
                <a:effectLst>
                  <a:outerShdw blurRad="50800" dist="88900" dir="2340000" algn="l" rotWithShape="0">
                    <a:prstClr val="black">
                      <a:alpha val="80000"/>
                    </a:prstClr>
                  </a:outerShdw>
                </a:effectLst>
                <a:latin typeface="Arial Narrow"/>
                <a:cs typeface="Arial Narrow"/>
              </a:rPr>
              <a:t>• He is righteous and has set the Standard (31)</a:t>
            </a:r>
          </a:p>
          <a:p>
            <a:r>
              <a:rPr lang="en-US" sz="3200" b="1" dirty="0">
                <a:solidFill>
                  <a:schemeClr val="bg1"/>
                </a:solidFill>
                <a:effectLst>
                  <a:outerShdw blurRad="50800" dist="88900" dir="2340000" algn="l" rotWithShape="0">
                    <a:prstClr val="black">
                      <a:alpha val="80000"/>
                    </a:prstClr>
                  </a:outerShdw>
                </a:effectLst>
                <a:latin typeface="Arial Narrow"/>
                <a:cs typeface="Arial Narrow"/>
              </a:rPr>
              <a:t>	</a:t>
            </a:r>
            <a:r>
              <a:rPr lang="en-US" sz="3200" b="1" dirty="0" smtClean="0">
                <a:solidFill>
                  <a:schemeClr val="bg1"/>
                </a:solidFill>
                <a:effectLst>
                  <a:outerShdw blurRad="50800" dist="88900" dir="2340000" algn="l" rotWithShape="0">
                    <a:prstClr val="black">
                      <a:alpha val="80000"/>
                    </a:prstClr>
                  </a:outerShdw>
                </a:effectLst>
                <a:latin typeface="Arial Narrow"/>
                <a:cs typeface="Arial Narrow"/>
              </a:rPr>
              <a:t>• Ordained = ordered (31)</a:t>
            </a:r>
            <a:endParaRPr lang="en-US" sz="3200" b="1" dirty="0">
              <a:solidFill>
                <a:schemeClr val="bg1"/>
              </a:solidFill>
              <a:effectLst>
                <a:outerShdw blurRad="50800" dist="88900" dir="2340000" algn="l" rotWithShape="0">
                  <a:prstClr val="black">
                    <a:alpha val="80000"/>
                  </a:prstClr>
                </a:outerShdw>
              </a:effectLst>
              <a:latin typeface="Arial Narrow"/>
              <a:cs typeface="Arial Narrow"/>
            </a:endParaRPr>
          </a:p>
        </p:txBody>
      </p:sp>
    </p:spTree>
    <p:extLst>
      <p:ext uri="{BB962C8B-B14F-4D97-AF65-F5344CB8AC3E}">
        <p14:creationId xmlns:p14="http://schemas.microsoft.com/office/powerpoint/2010/main" val="21335958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04434" y="2325036"/>
            <a:ext cx="7689244" cy="1754327"/>
          </a:xfrm>
          <a:prstGeom prst="rect">
            <a:avLst/>
          </a:prstGeom>
          <a:noFill/>
        </p:spPr>
        <p:txBody>
          <a:bodyPr wrap="square" rtlCol="0">
            <a:spAutoFit/>
          </a:bodyPr>
          <a:lstStyle/>
          <a:p>
            <a:r>
              <a:rPr lang="en-US" sz="5400" b="1" dirty="0" smtClean="0">
                <a:solidFill>
                  <a:schemeClr val="bg1"/>
                </a:solidFill>
                <a:effectLst>
                  <a:outerShdw blurRad="50800" dist="88900" dir="2340000" algn="l" rotWithShape="0">
                    <a:prstClr val="black">
                      <a:alpha val="80000"/>
                    </a:prstClr>
                  </a:outerShdw>
                </a:effectLst>
                <a:latin typeface="Arial Narrow"/>
                <a:cs typeface="Arial Narrow"/>
              </a:rPr>
              <a:t>III.  The Response to the 				Message (32-34)</a:t>
            </a:r>
            <a:endParaRPr lang="en-US" sz="5400" b="1" dirty="0">
              <a:solidFill>
                <a:schemeClr val="bg1"/>
              </a:solidFill>
              <a:effectLst>
                <a:outerShdw blurRad="50800" dist="88900" dir="2340000" algn="l" rotWithShape="0">
                  <a:prstClr val="black">
                    <a:alpha val="80000"/>
                  </a:prstClr>
                </a:outerShdw>
              </a:effectLst>
              <a:latin typeface="Arial Narrow"/>
              <a:cs typeface="Arial Narrow"/>
            </a:endParaRPr>
          </a:p>
        </p:txBody>
      </p:sp>
    </p:spTree>
    <p:extLst>
      <p:ext uri="{BB962C8B-B14F-4D97-AF65-F5344CB8AC3E}">
        <p14:creationId xmlns:p14="http://schemas.microsoft.com/office/powerpoint/2010/main" val="14286474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ngle scal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6052" y="525822"/>
            <a:ext cx="8378288" cy="5711854"/>
          </a:xfrm>
          <a:prstGeom prst="rect">
            <a:avLst/>
          </a:prstGeom>
        </p:spPr>
      </p:pic>
    </p:spTree>
    <p:extLst>
      <p:ext uri="{BB962C8B-B14F-4D97-AF65-F5344CB8AC3E}">
        <p14:creationId xmlns:p14="http://schemas.microsoft.com/office/powerpoint/2010/main" val="20611247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5531" y="754007"/>
            <a:ext cx="8185325" cy="4462760"/>
          </a:xfrm>
          <a:prstGeom prst="rect">
            <a:avLst/>
          </a:prstGeom>
        </p:spPr>
        <p:txBody>
          <a:bodyPr wrap="square">
            <a:spAutoFit/>
          </a:bodyPr>
          <a:lstStyle/>
          <a:p>
            <a:r>
              <a:rPr lang="en-US" sz="6000" b="1" dirty="0" smtClean="0">
                <a:solidFill>
                  <a:schemeClr val="bg1"/>
                </a:solidFill>
                <a:effectLst>
                  <a:outerShdw blurRad="50800" dist="88900" dir="2340000" algn="l" rotWithShape="0">
                    <a:prstClr val="black">
                      <a:alpha val="80000"/>
                    </a:prstClr>
                  </a:outerShdw>
                </a:effectLst>
                <a:latin typeface="Arial Narrow"/>
                <a:cs typeface="Arial Narrow"/>
              </a:rPr>
              <a:t>We must realize:</a:t>
            </a:r>
          </a:p>
          <a:p>
            <a:r>
              <a:rPr lang="en-US" sz="3200" b="1" dirty="0">
                <a:solidFill>
                  <a:schemeClr val="bg1"/>
                </a:solidFill>
                <a:effectLst>
                  <a:outerShdw blurRad="50800" dist="88900" dir="2340000" algn="l" rotWithShape="0">
                    <a:prstClr val="black">
                      <a:alpha val="80000"/>
                    </a:prstClr>
                  </a:outerShdw>
                </a:effectLst>
                <a:latin typeface="Arial Narrow"/>
                <a:cs typeface="Arial Narrow"/>
              </a:rPr>
              <a:t>	</a:t>
            </a:r>
            <a:r>
              <a:rPr lang="en-US" sz="3200" b="1" dirty="0" smtClean="0">
                <a:solidFill>
                  <a:schemeClr val="bg1"/>
                </a:solidFill>
                <a:effectLst>
                  <a:outerShdw blurRad="50800" dist="88900" dir="2340000" algn="l" rotWithShape="0">
                    <a:prstClr val="black">
                      <a:alpha val="80000"/>
                    </a:prstClr>
                  </a:outerShdw>
                </a:effectLst>
                <a:latin typeface="Arial Narrow"/>
                <a:cs typeface="Arial Narrow"/>
              </a:rPr>
              <a:t>• Man was born to worship</a:t>
            </a:r>
          </a:p>
          <a:p>
            <a:r>
              <a:rPr lang="en-US" sz="3200" b="1" dirty="0">
                <a:solidFill>
                  <a:schemeClr val="bg1"/>
                </a:solidFill>
                <a:effectLst>
                  <a:outerShdw blurRad="50800" dist="88900" dir="2340000" algn="l" rotWithShape="0">
                    <a:prstClr val="black">
                      <a:alpha val="80000"/>
                    </a:prstClr>
                  </a:outerShdw>
                </a:effectLst>
                <a:latin typeface="Arial Narrow"/>
                <a:cs typeface="Arial Narrow"/>
              </a:rPr>
              <a:t>	</a:t>
            </a:r>
            <a:r>
              <a:rPr lang="en-US" sz="3200" b="1" dirty="0" smtClean="0">
                <a:solidFill>
                  <a:schemeClr val="bg1"/>
                </a:solidFill>
                <a:effectLst>
                  <a:outerShdw blurRad="50800" dist="88900" dir="2340000" algn="l" rotWithShape="0">
                    <a:prstClr val="black">
                      <a:alpha val="80000"/>
                    </a:prstClr>
                  </a:outerShdw>
                </a:effectLst>
                <a:latin typeface="Arial Narrow"/>
                <a:cs typeface="Arial Narrow"/>
              </a:rPr>
              <a:t>• God always makes the first move</a:t>
            </a:r>
          </a:p>
          <a:p>
            <a:r>
              <a:rPr lang="en-US" sz="3200" b="1" dirty="0">
                <a:solidFill>
                  <a:schemeClr val="bg1"/>
                </a:solidFill>
                <a:effectLst>
                  <a:outerShdw blurRad="50800" dist="88900" dir="2340000" algn="l" rotWithShape="0">
                    <a:prstClr val="black">
                      <a:alpha val="80000"/>
                    </a:prstClr>
                  </a:outerShdw>
                </a:effectLst>
                <a:latin typeface="Arial Narrow"/>
                <a:cs typeface="Arial Narrow"/>
              </a:rPr>
              <a:t>	</a:t>
            </a:r>
            <a:r>
              <a:rPr lang="en-US" sz="3200" b="1" dirty="0" smtClean="0">
                <a:solidFill>
                  <a:schemeClr val="bg1"/>
                </a:solidFill>
                <a:effectLst>
                  <a:outerShdw blurRad="50800" dist="88900" dir="2340000" algn="l" rotWithShape="0">
                    <a:prstClr val="black">
                      <a:alpha val="80000"/>
                    </a:prstClr>
                  </a:outerShdw>
                </a:effectLst>
                <a:latin typeface="Arial Narrow"/>
                <a:cs typeface="Arial Narrow"/>
              </a:rPr>
              <a:t>• God uses people to reach people</a:t>
            </a:r>
          </a:p>
          <a:p>
            <a:r>
              <a:rPr lang="en-US" sz="3200" b="1" dirty="0">
                <a:solidFill>
                  <a:schemeClr val="bg1"/>
                </a:solidFill>
                <a:effectLst>
                  <a:outerShdw blurRad="50800" dist="88900" dir="2340000" algn="l" rotWithShape="0">
                    <a:prstClr val="black">
                      <a:alpha val="80000"/>
                    </a:prstClr>
                  </a:outerShdw>
                </a:effectLst>
                <a:latin typeface="Arial Narrow"/>
                <a:cs typeface="Arial Narrow"/>
              </a:rPr>
              <a:t>	</a:t>
            </a:r>
            <a:r>
              <a:rPr lang="en-US" sz="3200" b="1" dirty="0" smtClean="0">
                <a:solidFill>
                  <a:schemeClr val="bg1"/>
                </a:solidFill>
                <a:effectLst>
                  <a:outerShdw blurRad="50800" dist="88900" dir="2340000" algn="l" rotWithShape="0">
                    <a:prstClr val="black">
                      <a:alpha val="80000"/>
                    </a:prstClr>
                  </a:outerShdw>
                </a:effectLst>
                <a:latin typeface="Arial Narrow"/>
                <a:cs typeface="Arial Narrow"/>
              </a:rPr>
              <a:t>• Like Paul we ought to be troubled by the 				wholesale idolatry</a:t>
            </a:r>
          </a:p>
          <a:p>
            <a:r>
              <a:rPr lang="en-US" sz="3200" b="1" dirty="0">
                <a:solidFill>
                  <a:schemeClr val="bg1"/>
                </a:solidFill>
                <a:effectLst>
                  <a:outerShdw blurRad="50800" dist="88900" dir="2340000" algn="l" rotWithShape="0">
                    <a:prstClr val="black">
                      <a:alpha val="80000"/>
                    </a:prstClr>
                  </a:outerShdw>
                </a:effectLst>
                <a:latin typeface="Arial Narrow"/>
                <a:cs typeface="Arial Narrow"/>
              </a:rPr>
              <a:t>	</a:t>
            </a:r>
            <a:r>
              <a:rPr lang="en-US" sz="3200" b="1" dirty="0" smtClean="0">
                <a:solidFill>
                  <a:schemeClr val="bg1"/>
                </a:solidFill>
                <a:effectLst>
                  <a:outerShdw blurRad="50800" dist="88900" dir="2340000" algn="l" rotWithShape="0">
                    <a:prstClr val="black">
                      <a:alpha val="80000"/>
                    </a:prstClr>
                  </a:outerShdw>
                </a:effectLst>
                <a:latin typeface="Arial Narrow"/>
                <a:cs typeface="Arial Narrow"/>
              </a:rPr>
              <a:t>• As biblical literacy declines we must retreat to 		the basics to help others understand</a:t>
            </a:r>
            <a:endParaRPr lang="en-US" sz="3200" b="1" dirty="0" smtClean="0">
              <a:solidFill>
                <a:schemeClr val="bg1"/>
              </a:solidFill>
              <a:effectLst>
                <a:outerShdw blurRad="50800" dist="88900" dir="2340000" algn="l" rotWithShape="0">
                  <a:prstClr val="black">
                    <a:alpha val="80000"/>
                  </a:prstClr>
                </a:outerShdw>
              </a:effectLst>
              <a:latin typeface="Arial Narrow"/>
              <a:cs typeface="Arial Narrow"/>
            </a:endParaRPr>
          </a:p>
        </p:txBody>
      </p:sp>
    </p:spTree>
    <p:extLst>
      <p:ext uri="{BB962C8B-B14F-4D97-AF65-F5344CB8AC3E}">
        <p14:creationId xmlns:p14="http://schemas.microsoft.com/office/powerpoint/2010/main" val="8887136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5531" y="754007"/>
            <a:ext cx="8185325" cy="4955203"/>
          </a:xfrm>
          <a:prstGeom prst="rect">
            <a:avLst/>
          </a:prstGeom>
        </p:spPr>
        <p:txBody>
          <a:bodyPr wrap="square">
            <a:spAutoFit/>
          </a:bodyPr>
          <a:lstStyle/>
          <a:p>
            <a:r>
              <a:rPr lang="en-US" sz="6000" b="1" dirty="0" smtClean="0">
                <a:solidFill>
                  <a:schemeClr val="bg1"/>
                </a:solidFill>
                <a:effectLst>
                  <a:outerShdw blurRad="50800" dist="88900" dir="2340000" algn="l" rotWithShape="0">
                    <a:prstClr val="black">
                      <a:alpha val="80000"/>
                    </a:prstClr>
                  </a:outerShdw>
                </a:effectLst>
                <a:latin typeface="Arial Narrow"/>
                <a:cs typeface="Arial Narrow"/>
              </a:rPr>
              <a:t>We must realize:</a:t>
            </a:r>
          </a:p>
          <a:p>
            <a:r>
              <a:rPr lang="en-US" sz="3200" b="1" dirty="0">
                <a:solidFill>
                  <a:schemeClr val="bg1"/>
                </a:solidFill>
                <a:effectLst>
                  <a:outerShdw blurRad="50800" dist="88900" dir="2340000" algn="l" rotWithShape="0">
                    <a:prstClr val="black">
                      <a:alpha val="80000"/>
                    </a:prstClr>
                  </a:outerShdw>
                </a:effectLst>
                <a:latin typeface="Arial Narrow"/>
                <a:cs typeface="Arial Narrow"/>
              </a:rPr>
              <a:t>	</a:t>
            </a:r>
            <a:r>
              <a:rPr lang="en-US" sz="3200" b="1" dirty="0" smtClean="0">
                <a:solidFill>
                  <a:schemeClr val="bg1"/>
                </a:solidFill>
                <a:effectLst>
                  <a:outerShdw blurRad="50800" dist="88900" dir="2340000" algn="l" rotWithShape="0">
                    <a:prstClr val="black">
                      <a:alpha val="80000"/>
                    </a:prstClr>
                  </a:outerShdw>
                </a:effectLst>
                <a:latin typeface="Arial Narrow"/>
                <a:cs typeface="Arial Narrow"/>
              </a:rPr>
              <a:t>• It is our responsibility to move people closer</a:t>
            </a:r>
          </a:p>
          <a:p>
            <a:r>
              <a:rPr lang="en-US" sz="3200" b="1" dirty="0">
                <a:solidFill>
                  <a:schemeClr val="bg1"/>
                </a:solidFill>
                <a:effectLst>
                  <a:outerShdw blurRad="50800" dist="88900" dir="2340000" algn="l" rotWithShape="0">
                    <a:prstClr val="black">
                      <a:alpha val="80000"/>
                    </a:prstClr>
                  </a:outerShdw>
                </a:effectLst>
                <a:latin typeface="Arial Narrow"/>
                <a:cs typeface="Arial Narrow"/>
              </a:rPr>
              <a:t>	</a:t>
            </a:r>
            <a:r>
              <a:rPr lang="en-US" sz="3200" b="1" dirty="0" smtClean="0">
                <a:solidFill>
                  <a:schemeClr val="bg1"/>
                </a:solidFill>
                <a:effectLst>
                  <a:outerShdw blurRad="50800" dist="88900" dir="2340000" algn="l" rotWithShape="0">
                    <a:prstClr val="black">
                      <a:alpha val="80000"/>
                    </a:prstClr>
                  </a:outerShdw>
                </a:effectLst>
                <a:latin typeface="Arial Narrow"/>
                <a:cs typeface="Arial Narrow"/>
              </a:rPr>
              <a:t>• It is our responsibility to answer the tough 			questions – be prepared</a:t>
            </a:r>
          </a:p>
          <a:p>
            <a:r>
              <a:rPr lang="en-US" sz="3200" b="1" dirty="0">
                <a:solidFill>
                  <a:schemeClr val="bg1"/>
                </a:solidFill>
                <a:effectLst>
                  <a:outerShdw blurRad="50800" dist="88900" dir="2340000" algn="l" rotWithShape="0">
                    <a:prstClr val="black">
                      <a:alpha val="80000"/>
                    </a:prstClr>
                  </a:outerShdw>
                </a:effectLst>
                <a:latin typeface="Arial Narrow"/>
                <a:cs typeface="Arial Narrow"/>
              </a:rPr>
              <a:t>	</a:t>
            </a:r>
            <a:r>
              <a:rPr lang="en-US" sz="3200" b="1" dirty="0" smtClean="0">
                <a:solidFill>
                  <a:schemeClr val="bg1"/>
                </a:solidFill>
                <a:effectLst>
                  <a:outerShdw blurRad="50800" dist="88900" dir="2340000" algn="l" rotWithShape="0">
                    <a:prstClr val="black">
                      <a:alpha val="80000"/>
                    </a:prstClr>
                  </a:outerShdw>
                </a:effectLst>
                <a:latin typeface="Arial Narrow"/>
                <a:cs typeface="Arial Narrow"/>
              </a:rPr>
              <a:t>• One size does NOT fit all</a:t>
            </a:r>
          </a:p>
          <a:p>
            <a:r>
              <a:rPr lang="en-US" sz="3200" b="1" dirty="0">
                <a:solidFill>
                  <a:schemeClr val="bg1"/>
                </a:solidFill>
                <a:effectLst>
                  <a:outerShdw blurRad="50800" dist="88900" dir="2340000" algn="l" rotWithShape="0">
                    <a:prstClr val="black">
                      <a:alpha val="80000"/>
                    </a:prstClr>
                  </a:outerShdw>
                </a:effectLst>
                <a:latin typeface="Arial Narrow"/>
                <a:cs typeface="Arial Narrow"/>
              </a:rPr>
              <a:t>	</a:t>
            </a:r>
            <a:r>
              <a:rPr lang="en-US" sz="3200" b="1" dirty="0" smtClean="0">
                <a:solidFill>
                  <a:schemeClr val="bg1"/>
                </a:solidFill>
                <a:effectLst>
                  <a:outerShdw blurRad="50800" dist="88900" dir="2340000" algn="l" rotWithShape="0">
                    <a:prstClr val="black">
                      <a:alpha val="80000"/>
                    </a:prstClr>
                  </a:outerShdw>
                </a:effectLst>
                <a:latin typeface="Arial Narrow"/>
                <a:cs typeface="Arial Narrow"/>
              </a:rPr>
              <a:t>• People need “truth,” “hope” and “love”</a:t>
            </a:r>
          </a:p>
          <a:p>
            <a:r>
              <a:rPr lang="en-US" sz="3200" b="1" dirty="0">
                <a:solidFill>
                  <a:schemeClr val="bg1"/>
                </a:solidFill>
                <a:effectLst>
                  <a:outerShdw blurRad="50800" dist="88900" dir="2340000" algn="l" rotWithShape="0">
                    <a:prstClr val="black">
                      <a:alpha val="80000"/>
                    </a:prstClr>
                  </a:outerShdw>
                </a:effectLst>
                <a:latin typeface="Arial Narrow"/>
                <a:cs typeface="Arial Narrow"/>
              </a:rPr>
              <a:t>	</a:t>
            </a:r>
            <a:r>
              <a:rPr lang="en-US" sz="3200" b="1" dirty="0" smtClean="0">
                <a:solidFill>
                  <a:schemeClr val="bg1"/>
                </a:solidFill>
                <a:effectLst>
                  <a:outerShdw blurRad="50800" dist="88900" dir="2340000" algn="l" rotWithShape="0">
                    <a:prstClr val="black">
                      <a:alpha val="80000"/>
                    </a:prstClr>
                  </a:outerShdw>
                </a:effectLst>
                <a:latin typeface="Arial Narrow"/>
                <a:cs typeface="Arial Narrow"/>
              </a:rPr>
              <a:t>• There will be a wide variety of responses</a:t>
            </a:r>
          </a:p>
          <a:p>
            <a:r>
              <a:rPr lang="en-US" sz="3200" b="1" dirty="0">
                <a:solidFill>
                  <a:schemeClr val="bg1"/>
                </a:solidFill>
                <a:effectLst>
                  <a:outerShdw blurRad="50800" dist="88900" dir="2340000" algn="l" rotWithShape="0">
                    <a:prstClr val="black">
                      <a:alpha val="80000"/>
                    </a:prstClr>
                  </a:outerShdw>
                </a:effectLst>
                <a:latin typeface="Arial Narrow"/>
                <a:cs typeface="Arial Narrow"/>
              </a:rPr>
              <a:t>	</a:t>
            </a:r>
            <a:r>
              <a:rPr lang="en-US" sz="3200" b="1" dirty="0" smtClean="0">
                <a:solidFill>
                  <a:schemeClr val="bg1"/>
                </a:solidFill>
                <a:effectLst>
                  <a:outerShdw blurRad="50800" dist="88900" dir="2340000" algn="l" rotWithShape="0">
                    <a:prstClr val="black">
                      <a:alpha val="80000"/>
                    </a:prstClr>
                  </a:outerShdw>
                </a:effectLst>
                <a:latin typeface="Arial Narrow"/>
                <a:cs typeface="Arial Narrow"/>
              </a:rPr>
              <a:t>• Conversion is the responsibility of the Spirit 			of God</a:t>
            </a:r>
          </a:p>
        </p:txBody>
      </p:sp>
    </p:spTree>
    <p:extLst>
      <p:ext uri="{BB962C8B-B14F-4D97-AF65-F5344CB8AC3E}">
        <p14:creationId xmlns:p14="http://schemas.microsoft.com/office/powerpoint/2010/main" val="2583718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04434" y="2083444"/>
            <a:ext cx="7689244" cy="2554545"/>
          </a:xfrm>
          <a:prstGeom prst="rect">
            <a:avLst/>
          </a:prstGeom>
          <a:noFill/>
        </p:spPr>
        <p:txBody>
          <a:bodyPr wrap="square" rtlCol="0">
            <a:spAutoFit/>
          </a:bodyPr>
          <a:lstStyle/>
          <a:p>
            <a:r>
              <a:rPr lang="en-US" sz="4000" b="1" i="1" dirty="0" smtClean="0">
                <a:solidFill>
                  <a:schemeClr val="bg1"/>
                </a:solidFill>
                <a:effectLst>
                  <a:outerShdw blurRad="50800" dist="88900" dir="2340000" algn="l" rotWithShape="0">
                    <a:prstClr val="black">
                      <a:alpha val="80000"/>
                    </a:prstClr>
                  </a:outerShdw>
                </a:effectLst>
                <a:latin typeface="Arial Narrow"/>
                <a:cs typeface="Arial Narrow"/>
              </a:rPr>
              <a:t>Evangelists must be equipped to help seekers navigate the questions and obstacles to faith that uniquely characterize each individual.</a:t>
            </a:r>
            <a:endParaRPr lang="en-US" sz="4000" b="1" i="1" dirty="0">
              <a:solidFill>
                <a:schemeClr val="bg1"/>
              </a:solidFill>
              <a:effectLst>
                <a:outerShdw blurRad="50800" dist="88900" dir="2340000" algn="l" rotWithShape="0">
                  <a:prstClr val="black">
                    <a:alpha val="80000"/>
                  </a:prstClr>
                </a:outerShdw>
              </a:effectLst>
              <a:latin typeface="Arial Narrow"/>
              <a:cs typeface="Arial Narrow"/>
            </a:endParaRPr>
          </a:p>
        </p:txBody>
      </p:sp>
    </p:spTree>
    <p:extLst>
      <p:ext uri="{BB962C8B-B14F-4D97-AF65-F5344CB8AC3E}">
        <p14:creationId xmlns:p14="http://schemas.microsoft.com/office/powerpoint/2010/main" val="92686590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04434" y="863142"/>
            <a:ext cx="7689244" cy="4401205"/>
          </a:xfrm>
          <a:prstGeom prst="rect">
            <a:avLst/>
          </a:prstGeom>
          <a:noFill/>
        </p:spPr>
        <p:txBody>
          <a:bodyPr wrap="square" rtlCol="0">
            <a:spAutoFit/>
          </a:bodyPr>
          <a:lstStyle/>
          <a:p>
            <a:r>
              <a:rPr lang="en-US" sz="4000" b="1" dirty="0" smtClean="0">
                <a:solidFill>
                  <a:schemeClr val="bg1"/>
                </a:solidFill>
                <a:effectLst>
                  <a:outerShdw blurRad="50800" dist="88900" dir="2340000" algn="l" rotWithShape="0">
                    <a:prstClr val="black">
                      <a:alpha val="80000"/>
                    </a:prstClr>
                  </a:outerShdw>
                </a:effectLst>
                <a:latin typeface="Arial Narrow"/>
                <a:cs typeface="Arial Narrow"/>
              </a:rPr>
              <a:t>Outline for Acts 17:16-34</a:t>
            </a:r>
          </a:p>
          <a:p>
            <a:endParaRPr lang="en-US" sz="4000" b="1" dirty="0">
              <a:solidFill>
                <a:schemeClr val="bg1"/>
              </a:solidFill>
              <a:effectLst>
                <a:outerShdw blurRad="50800" dist="88900" dir="2340000" algn="l" rotWithShape="0">
                  <a:prstClr val="black">
                    <a:alpha val="80000"/>
                  </a:prstClr>
                </a:outerShdw>
              </a:effectLst>
              <a:latin typeface="Arial Narrow"/>
              <a:cs typeface="Arial Narrow"/>
            </a:endParaRPr>
          </a:p>
          <a:p>
            <a:pPr marL="857250" indent="-857250">
              <a:buAutoNum type="romanUcPeriod"/>
            </a:pPr>
            <a:r>
              <a:rPr lang="en-US" sz="4000" b="1" dirty="0" smtClean="0">
                <a:solidFill>
                  <a:schemeClr val="bg1"/>
                </a:solidFill>
                <a:effectLst>
                  <a:outerShdw blurRad="50800" dist="88900" dir="2340000" algn="l" rotWithShape="0">
                    <a:prstClr val="black">
                      <a:alpha val="80000"/>
                    </a:prstClr>
                  </a:outerShdw>
                </a:effectLst>
                <a:latin typeface="Arial Narrow"/>
                <a:cs typeface="Arial Narrow"/>
              </a:rPr>
              <a:t>Paul in Athens (16-21)</a:t>
            </a:r>
          </a:p>
          <a:p>
            <a:pPr marL="857250" indent="-857250">
              <a:buAutoNum type="romanUcPeriod"/>
            </a:pPr>
            <a:r>
              <a:rPr lang="en-US" sz="4000" b="1" dirty="0" smtClean="0">
                <a:solidFill>
                  <a:schemeClr val="bg1"/>
                </a:solidFill>
                <a:effectLst>
                  <a:outerShdw blurRad="50800" dist="88900" dir="2340000" algn="l" rotWithShape="0">
                    <a:prstClr val="black">
                      <a:alpha val="80000"/>
                    </a:prstClr>
                  </a:outerShdw>
                </a:effectLst>
                <a:latin typeface="Arial Narrow"/>
                <a:cs typeface="Arial Narrow"/>
              </a:rPr>
              <a:t>Paul’s Message on Mars Hill (22-31)</a:t>
            </a:r>
          </a:p>
          <a:p>
            <a:pPr marL="857250" indent="-857250">
              <a:buAutoNum type="romanUcPeriod"/>
            </a:pPr>
            <a:r>
              <a:rPr lang="en-US" sz="4000" b="1" dirty="0" smtClean="0">
                <a:solidFill>
                  <a:schemeClr val="bg1"/>
                </a:solidFill>
                <a:effectLst>
                  <a:outerShdw blurRad="50800" dist="88900" dir="2340000" algn="l" rotWithShape="0">
                    <a:prstClr val="black">
                      <a:alpha val="80000"/>
                    </a:prstClr>
                  </a:outerShdw>
                </a:effectLst>
                <a:latin typeface="Arial Narrow"/>
                <a:cs typeface="Arial Narrow"/>
              </a:rPr>
              <a:t>The Response to the Message (32-34)</a:t>
            </a:r>
            <a:endParaRPr lang="en-US" sz="4000" b="1" dirty="0">
              <a:solidFill>
                <a:schemeClr val="bg1"/>
              </a:solidFill>
              <a:effectLst>
                <a:outerShdw blurRad="50800" dist="88900" dir="2340000" algn="l" rotWithShape="0">
                  <a:prstClr val="black">
                    <a:alpha val="80000"/>
                  </a:prstClr>
                </a:outerShdw>
              </a:effectLst>
              <a:latin typeface="Arial Narrow"/>
              <a:cs typeface="Arial Narrow"/>
            </a:endParaRPr>
          </a:p>
        </p:txBody>
      </p:sp>
    </p:spTree>
    <p:extLst>
      <p:ext uri="{BB962C8B-B14F-4D97-AF65-F5344CB8AC3E}">
        <p14:creationId xmlns:p14="http://schemas.microsoft.com/office/powerpoint/2010/main" val="3808362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aul's 2nd journey.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3364" y="238107"/>
            <a:ext cx="8363536" cy="6272652"/>
          </a:xfrm>
          <a:prstGeom prst="rect">
            <a:avLst/>
          </a:prstGeom>
        </p:spPr>
      </p:pic>
    </p:spTree>
    <p:extLst>
      <p:ext uri="{BB962C8B-B14F-4D97-AF65-F5344CB8AC3E}">
        <p14:creationId xmlns:p14="http://schemas.microsoft.com/office/powerpoint/2010/main" val="5483731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04434" y="2791330"/>
            <a:ext cx="7689244" cy="923330"/>
          </a:xfrm>
          <a:prstGeom prst="rect">
            <a:avLst/>
          </a:prstGeom>
          <a:noFill/>
        </p:spPr>
        <p:txBody>
          <a:bodyPr wrap="square" rtlCol="0">
            <a:spAutoFit/>
          </a:bodyPr>
          <a:lstStyle/>
          <a:p>
            <a:r>
              <a:rPr lang="en-US" sz="5400" b="1" dirty="0" smtClean="0">
                <a:solidFill>
                  <a:schemeClr val="bg1"/>
                </a:solidFill>
                <a:effectLst>
                  <a:outerShdw blurRad="50800" dist="88900" dir="2340000" algn="l" rotWithShape="0">
                    <a:prstClr val="black">
                      <a:alpha val="80000"/>
                    </a:prstClr>
                  </a:outerShdw>
                </a:effectLst>
                <a:latin typeface="Arial Narrow"/>
                <a:cs typeface="Arial Narrow"/>
              </a:rPr>
              <a:t>I. Paul in Athens (16-21)</a:t>
            </a:r>
            <a:endParaRPr lang="en-US" sz="5400" b="1" dirty="0">
              <a:solidFill>
                <a:schemeClr val="bg1"/>
              </a:solidFill>
              <a:effectLst>
                <a:outerShdw blurRad="50800" dist="88900" dir="2340000" algn="l" rotWithShape="0">
                  <a:prstClr val="black">
                    <a:alpha val="80000"/>
                  </a:prstClr>
                </a:outerShdw>
              </a:effectLst>
              <a:latin typeface="Arial Narrow"/>
              <a:cs typeface="Arial Narrow"/>
            </a:endParaRPr>
          </a:p>
        </p:txBody>
      </p:sp>
    </p:spTree>
    <p:extLst>
      <p:ext uri="{BB962C8B-B14F-4D97-AF65-F5344CB8AC3E}">
        <p14:creationId xmlns:p14="http://schemas.microsoft.com/office/powerpoint/2010/main" val="27628164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5531" y="754007"/>
            <a:ext cx="7867833" cy="2062103"/>
          </a:xfrm>
          <a:prstGeom prst="rect">
            <a:avLst/>
          </a:prstGeom>
        </p:spPr>
        <p:txBody>
          <a:bodyPr wrap="square">
            <a:spAutoFit/>
          </a:bodyPr>
          <a:lstStyle/>
          <a:p>
            <a:r>
              <a:rPr lang="en-US" sz="3200" b="1" dirty="0" smtClean="0">
                <a:solidFill>
                  <a:schemeClr val="bg1"/>
                </a:solidFill>
                <a:effectLst>
                  <a:outerShdw blurRad="50800" dist="88900" dir="2340000" algn="l" rotWithShape="0">
                    <a:prstClr val="black">
                      <a:alpha val="80000"/>
                    </a:prstClr>
                  </a:outerShdw>
                </a:effectLst>
                <a:latin typeface="Arial Narrow"/>
                <a:cs typeface="Arial Narrow"/>
              </a:rPr>
              <a:t>The </a:t>
            </a:r>
            <a:r>
              <a:rPr lang="en-US" sz="3200" b="1" u="sng" dirty="0" smtClean="0">
                <a:solidFill>
                  <a:schemeClr val="bg1"/>
                </a:solidFill>
                <a:effectLst>
                  <a:outerShdw blurRad="50800" dist="88900" dir="2340000" algn="l" rotWithShape="0">
                    <a:prstClr val="black">
                      <a:alpha val="80000"/>
                    </a:prstClr>
                  </a:outerShdw>
                </a:effectLst>
                <a:latin typeface="Arial Narrow"/>
                <a:cs typeface="Arial Narrow"/>
              </a:rPr>
              <a:t>Stoics</a:t>
            </a:r>
            <a:r>
              <a:rPr lang="en-US" sz="3200" b="1" dirty="0" smtClean="0">
                <a:solidFill>
                  <a:schemeClr val="bg1"/>
                </a:solidFill>
                <a:effectLst>
                  <a:outerShdw blurRad="50800" dist="88900" dir="2340000" algn="l" rotWithShape="0">
                    <a:prstClr val="black">
                      <a:alpha val="80000"/>
                    </a:prstClr>
                  </a:outerShdw>
                </a:effectLst>
                <a:latin typeface="Arial Narrow"/>
                <a:cs typeface="Arial Narrow"/>
              </a:rPr>
              <a:t> were pantheistic, i.e., they did not believe in a personal god. They believed that the universe, nature and God were one in the same. Pan = all (gr), </a:t>
            </a:r>
            <a:r>
              <a:rPr lang="en-US" sz="3200" b="1" dirty="0" err="1" smtClean="0">
                <a:solidFill>
                  <a:schemeClr val="bg1"/>
                </a:solidFill>
                <a:effectLst>
                  <a:outerShdw blurRad="50800" dist="88900" dir="2340000" algn="l" rotWithShape="0">
                    <a:prstClr val="black">
                      <a:alpha val="80000"/>
                    </a:prstClr>
                  </a:outerShdw>
                </a:effectLst>
                <a:latin typeface="Arial Narrow"/>
                <a:cs typeface="Arial Narrow"/>
              </a:rPr>
              <a:t>theos</a:t>
            </a:r>
            <a:r>
              <a:rPr lang="en-US" sz="3200" b="1" dirty="0" smtClean="0">
                <a:solidFill>
                  <a:schemeClr val="bg1"/>
                </a:solidFill>
                <a:effectLst>
                  <a:outerShdw blurRad="50800" dist="88900" dir="2340000" algn="l" rotWithShape="0">
                    <a:prstClr val="black">
                      <a:alpha val="80000"/>
                    </a:prstClr>
                  </a:outerShdw>
                </a:effectLst>
                <a:latin typeface="Arial Narrow"/>
                <a:cs typeface="Arial Narrow"/>
              </a:rPr>
              <a:t> = god (gr) – “All-god.”</a:t>
            </a:r>
            <a:endParaRPr lang="en-US" sz="3200" b="1" dirty="0">
              <a:solidFill>
                <a:schemeClr val="bg1"/>
              </a:solidFill>
              <a:effectLst>
                <a:outerShdw blurRad="50800" dist="88900" dir="2340000" algn="l" rotWithShape="0">
                  <a:prstClr val="black">
                    <a:alpha val="80000"/>
                  </a:prstClr>
                </a:outerShdw>
              </a:effectLst>
              <a:latin typeface="Arial Narrow"/>
              <a:cs typeface="Arial Narrow"/>
            </a:endParaRPr>
          </a:p>
        </p:txBody>
      </p:sp>
      <p:sp>
        <p:nvSpPr>
          <p:cNvPr id="3" name="Rectangle 2"/>
          <p:cNvSpPr/>
          <p:nvPr/>
        </p:nvSpPr>
        <p:spPr>
          <a:xfrm>
            <a:off x="565531" y="3482326"/>
            <a:ext cx="7867833" cy="2554545"/>
          </a:xfrm>
          <a:prstGeom prst="rect">
            <a:avLst/>
          </a:prstGeom>
        </p:spPr>
        <p:txBody>
          <a:bodyPr wrap="square">
            <a:spAutoFit/>
          </a:bodyPr>
          <a:lstStyle/>
          <a:p>
            <a:r>
              <a:rPr lang="en-US" sz="3200" b="1" dirty="0" smtClean="0">
                <a:solidFill>
                  <a:schemeClr val="bg1"/>
                </a:solidFill>
                <a:effectLst>
                  <a:outerShdw blurRad="50800" dist="88900" dir="2340000" algn="l" rotWithShape="0">
                    <a:prstClr val="black">
                      <a:alpha val="80000"/>
                    </a:prstClr>
                  </a:outerShdw>
                </a:effectLst>
                <a:latin typeface="Arial Narrow"/>
                <a:cs typeface="Arial Narrow"/>
              </a:rPr>
              <a:t>The </a:t>
            </a:r>
            <a:r>
              <a:rPr lang="en-US" sz="3200" b="1" u="sng" dirty="0" smtClean="0">
                <a:solidFill>
                  <a:schemeClr val="bg1"/>
                </a:solidFill>
                <a:effectLst>
                  <a:outerShdw blurRad="50800" dist="88900" dir="2340000" algn="l" rotWithShape="0">
                    <a:prstClr val="black">
                      <a:alpha val="80000"/>
                    </a:prstClr>
                  </a:outerShdw>
                </a:effectLst>
                <a:latin typeface="Arial Narrow"/>
                <a:cs typeface="Arial Narrow"/>
              </a:rPr>
              <a:t>Epicureans</a:t>
            </a:r>
            <a:r>
              <a:rPr lang="en-US" sz="3200" b="1" dirty="0" smtClean="0">
                <a:solidFill>
                  <a:schemeClr val="bg1"/>
                </a:solidFill>
                <a:effectLst>
                  <a:outerShdw blurRad="50800" dist="88900" dir="2340000" algn="l" rotWithShape="0">
                    <a:prstClr val="black">
                      <a:alpha val="80000"/>
                    </a:prstClr>
                  </a:outerShdw>
                </a:effectLst>
                <a:latin typeface="Arial Narrow"/>
                <a:cs typeface="Arial Narrow"/>
              </a:rPr>
              <a:t> maintained the existence of gods but claimed that they did not intervene in our daily life. Life was to be lived to the maximum pleasure and experience, for once one died it was </a:t>
            </a:r>
            <a:r>
              <a:rPr lang="en-US" sz="3200" b="1" i="1" dirty="0" smtClean="0">
                <a:solidFill>
                  <a:schemeClr val="bg1"/>
                </a:solidFill>
                <a:effectLst>
                  <a:outerShdw blurRad="50800" dist="88900" dir="2340000" algn="l" rotWithShape="0">
                    <a:prstClr val="black">
                      <a:alpha val="80000"/>
                    </a:prstClr>
                  </a:outerShdw>
                </a:effectLst>
                <a:latin typeface="Arial Narrow"/>
                <a:cs typeface="Arial Narrow"/>
              </a:rPr>
              <a:t>OVER</a:t>
            </a:r>
            <a:r>
              <a:rPr lang="en-US" sz="3200" b="1" dirty="0" smtClean="0">
                <a:solidFill>
                  <a:schemeClr val="bg1"/>
                </a:solidFill>
                <a:effectLst>
                  <a:outerShdw blurRad="50800" dist="88900" dir="2340000" algn="l" rotWithShape="0">
                    <a:prstClr val="black">
                      <a:alpha val="80000"/>
                    </a:prstClr>
                  </a:outerShdw>
                </a:effectLst>
                <a:latin typeface="Arial Narrow"/>
                <a:cs typeface="Arial Narrow"/>
              </a:rPr>
              <a:t>.</a:t>
            </a:r>
            <a:endParaRPr lang="en-US" sz="3200" b="1" dirty="0">
              <a:solidFill>
                <a:schemeClr val="bg1"/>
              </a:solidFill>
              <a:effectLst>
                <a:outerShdw blurRad="50800" dist="88900" dir="2340000" algn="l" rotWithShape="0">
                  <a:prstClr val="black">
                    <a:alpha val="80000"/>
                  </a:prstClr>
                </a:outerShdw>
              </a:effectLst>
              <a:latin typeface="Arial Narrow"/>
              <a:cs typeface="Arial Narrow"/>
            </a:endParaRPr>
          </a:p>
        </p:txBody>
      </p:sp>
    </p:spTree>
    <p:extLst>
      <p:ext uri="{BB962C8B-B14F-4D97-AF65-F5344CB8AC3E}">
        <p14:creationId xmlns:p14="http://schemas.microsoft.com/office/powerpoint/2010/main" val="3760273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04434" y="2344878"/>
            <a:ext cx="7689244" cy="1754327"/>
          </a:xfrm>
          <a:prstGeom prst="rect">
            <a:avLst/>
          </a:prstGeom>
          <a:noFill/>
        </p:spPr>
        <p:txBody>
          <a:bodyPr wrap="square" rtlCol="0">
            <a:spAutoFit/>
          </a:bodyPr>
          <a:lstStyle/>
          <a:p>
            <a:r>
              <a:rPr lang="en-US" sz="5400" b="1" dirty="0" smtClean="0">
                <a:solidFill>
                  <a:schemeClr val="bg1"/>
                </a:solidFill>
                <a:effectLst>
                  <a:outerShdw blurRad="50800" dist="88900" dir="2340000" algn="l" rotWithShape="0">
                    <a:prstClr val="black">
                      <a:alpha val="80000"/>
                    </a:prstClr>
                  </a:outerShdw>
                </a:effectLst>
                <a:latin typeface="Arial Narrow"/>
                <a:cs typeface="Arial Narrow"/>
              </a:rPr>
              <a:t>II.  The Message on Mars 				Hill (22-31)</a:t>
            </a:r>
            <a:endParaRPr lang="en-US" sz="5400" b="1" dirty="0">
              <a:solidFill>
                <a:schemeClr val="bg1"/>
              </a:solidFill>
              <a:effectLst>
                <a:outerShdw blurRad="50800" dist="88900" dir="2340000" algn="l" rotWithShape="0">
                  <a:prstClr val="black">
                    <a:alpha val="80000"/>
                  </a:prstClr>
                </a:outerShdw>
              </a:effectLst>
              <a:latin typeface="Arial Narrow"/>
              <a:cs typeface="Arial Narrow"/>
            </a:endParaRPr>
          </a:p>
        </p:txBody>
      </p:sp>
    </p:spTree>
    <p:extLst>
      <p:ext uri="{BB962C8B-B14F-4D97-AF65-F5344CB8AC3E}">
        <p14:creationId xmlns:p14="http://schemas.microsoft.com/office/powerpoint/2010/main" val="3023411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5531" y="754007"/>
            <a:ext cx="8185325" cy="4955203"/>
          </a:xfrm>
          <a:prstGeom prst="rect">
            <a:avLst/>
          </a:prstGeom>
        </p:spPr>
        <p:txBody>
          <a:bodyPr wrap="square">
            <a:spAutoFit/>
          </a:bodyPr>
          <a:lstStyle/>
          <a:p>
            <a:r>
              <a:rPr lang="en-US" sz="6000" b="1" dirty="0" smtClean="0">
                <a:solidFill>
                  <a:schemeClr val="bg1"/>
                </a:solidFill>
                <a:effectLst>
                  <a:outerShdw blurRad="50800" dist="88900" dir="2340000" algn="l" rotWithShape="0">
                    <a:prstClr val="black">
                      <a:alpha val="80000"/>
                    </a:prstClr>
                  </a:outerShdw>
                </a:effectLst>
                <a:latin typeface="Arial Narrow"/>
                <a:cs typeface="Arial Narrow"/>
              </a:rPr>
              <a:t>What did he say?</a:t>
            </a:r>
          </a:p>
          <a:p>
            <a:r>
              <a:rPr lang="en-US" sz="3200" b="1" dirty="0">
                <a:solidFill>
                  <a:schemeClr val="bg1"/>
                </a:solidFill>
                <a:effectLst>
                  <a:outerShdw blurRad="50800" dist="88900" dir="2340000" algn="l" rotWithShape="0">
                    <a:prstClr val="black">
                      <a:alpha val="80000"/>
                    </a:prstClr>
                  </a:outerShdw>
                </a:effectLst>
                <a:latin typeface="Arial Narrow"/>
                <a:cs typeface="Arial Narrow"/>
              </a:rPr>
              <a:t>	</a:t>
            </a:r>
            <a:r>
              <a:rPr lang="en-US" sz="3200" b="1" dirty="0" smtClean="0">
                <a:solidFill>
                  <a:schemeClr val="bg1"/>
                </a:solidFill>
                <a:effectLst>
                  <a:outerShdw blurRad="50800" dist="88900" dir="2340000" algn="l" rotWithShape="0">
                    <a:prstClr val="black">
                      <a:alpha val="80000"/>
                    </a:prstClr>
                  </a:outerShdw>
                </a:effectLst>
                <a:latin typeface="Arial Narrow"/>
                <a:cs typeface="Arial Narrow"/>
              </a:rPr>
              <a:t>• Men are seekers, seeking divinity (23)</a:t>
            </a:r>
          </a:p>
          <a:p>
            <a:r>
              <a:rPr lang="en-US" sz="3200" b="1" dirty="0">
                <a:solidFill>
                  <a:schemeClr val="bg1"/>
                </a:solidFill>
                <a:effectLst>
                  <a:outerShdw blurRad="50800" dist="88900" dir="2340000" algn="l" rotWithShape="0">
                    <a:prstClr val="black">
                      <a:alpha val="80000"/>
                    </a:prstClr>
                  </a:outerShdw>
                </a:effectLst>
                <a:latin typeface="Arial Narrow"/>
                <a:cs typeface="Arial Narrow"/>
              </a:rPr>
              <a:t>	</a:t>
            </a:r>
            <a:r>
              <a:rPr lang="en-US" sz="3200" b="1" dirty="0" smtClean="0">
                <a:solidFill>
                  <a:schemeClr val="bg1"/>
                </a:solidFill>
                <a:effectLst>
                  <a:outerShdw blurRad="50800" dist="88900" dir="2340000" algn="l" rotWithShape="0">
                    <a:prstClr val="black">
                      <a:alpha val="80000"/>
                    </a:prstClr>
                  </a:outerShdw>
                </a:effectLst>
                <a:latin typeface="Arial Narrow"/>
                <a:cs typeface="Arial Narrow"/>
              </a:rPr>
              <a:t>• The need for and desire to “worship” (23)</a:t>
            </a:r>
          </a:p>
          <a:p>
            <a:r>
              <a:rPr lang="en-US" sz="3200" b="1" dirty="0">
                <a:solidFill>
                  <a:schemeClr val="bg1"/>
                </a:solidFill>
                <a:effectLst>
                  <a:outerShdw blurRad="50800" dist="88900" dir="2340000" algn="l" rotWithShape="0">
                    <a:prstClr val="black">
                      <a:alpha val="80000"/>
                    </a:prstClr>
                  </a:outerShdw>
                </a:effectLst>
                <a:latin typeface="Arial Narrow"/>
                <a:cs typeface="Arial Narrow"/>
              </a:rPr>
              <a:t>	</a:t>
            </a:r>
            <a:r>
              <a:rPr lang="en-US" sz="3200" b="1" dirty="0" smtClean="0">
                <a:solidFill>
                  <a:schemeClr val="bg1"/>
                </a:solidFill>
                <a:effectLst>
                  <a:outerShdw blurRad="50800" dist="88900" dir="2340000" algn="l" rotWithShape="0">
                    <a:prstClr val="black">
                      <a:alpha val="80000"/>
                    </a:prstClr>
                  </a:outerShdw>
                </a:effectLst>
                <a:latin typeface="Arial Narrow"/>
                <a:cs typeface="Arial Narrow"/>
              </a:rPr>
              <a:t>• God (singular) “made the world” (24)</a:t>
            </a:r>
          </a:p>
          <a:p>
            <a:r>
              <a:rPr lang="en-US" sz="3200" b="1" dirty="0">
                <a:solidFill>
                  <a:schemeClr val="bg1"/>
                </a:solidFill>
                <a:effectLst>
                  <a:outerShdw blurRad="50800" dist="88900" dir="2340000" algn="l" rotWithShape="0">
                    <a:prstClr val="black">
                      <a:alpha val="80000"/>
                    </a:prstClr>
                  </a:outerShdw>
                </a:effectLst>
                <a:latin typeface="Arial Narrow"/>
                <a:cs typeface="Arial Narrow"/>
              </a:rPr>
              <a:t>	</a:t>
            </a:r>
            <a:r>
              <a:rPr lang="en-US" sz="3200" b="1" dirty="0" smtClean="0">
                <a:solidFill>
                  <a:schemeClr val="bg1"/>
                </a:solidFill>
                <a:effectLst>
                  <a:outerShdw blurRad="50800" dist="88900" dir="2340000" algn="l" rotWithShape="0">
                    <a:prstClr val="black">
                      <a:alpha val="80000"/>
                    </a:prstClr>
                  </a:outerShdw>
                </a:effectLst>
                <a:latin typeface="Arial Narrow"/>
                <a:cs typeface="Arial Narrow"/>
              </a:rPr>
              <a:t>• He is Lord of all (24)</a:t>
            </a:r>
          </a:p>
          <a:p>
            <a:r>
              <a:rPr lang="en-US" sz="3200" b="1" dirty="0">
                <a:solidFill>
                  <a:schemeClr val="bg1"/>
                </a:solidFill>
                <a:effectLst>
                  <a:outerShdw blurRad="50800" dist="88900" dir="2340000" algn="l" rotWithShape="0">
                    <a:prstClr val="black">
                      <a:alpha val="80000"/>
                    </a:prstClr>
                  </a:outerShdw>
                </a:effectLst>
                <a:latin typeface="Arial Narrow"/>
                <a:cs typeface="Arial Narrow"/>
              </a:rPr>
              <a:t>	</a:t>
            </a:r>
            <a:r>
              <a:rPr lang="en-US" sz="3200" b="1" dirty="0" smtClean="0">
                <a:solidFill>
                  <a:schemeClr val="bg1"/>
                </a:solidFill>
                <a:effectLst>
                  <a:outerShdw blurRad="50800" dist="88900" dir="2340000" algn="l" rotWithShape="0">
                    <a:prstClr val="black">
                      <a:alpha val="80000"/>
                    </a:prstClr>
                  </a:outerShdw>
                </a:effectLst>
                <a:latin typeface="Arial Narrow"/>
                <a:cs typeface="Arial Narrow"/>
              </a:rPr>
              <a:t>• He is not confined or limited to the physical (24)</a:t>
            </a:r>
          </a:p>
          <a:p>
            <a:r>
              <a:rPr lang="en-US" sz="3200" b="1" dirty="0">
                <a:solidFill>
                  <a:schemeClr val="bg1"/>
                </a:solidFill>
                <a:effectLst>
                  <a:outerShdw blurRad="50800" dist="88900" dir="2340000" algn="l" rotWithShape="0">
                    <a:prstClr val="black">
                      <a:alpha val="80000"/>
                    </a:prstClr>
                  </a:outerShdw>
                </a:effectLst>
                <a:latin typeface="Arial Narrow"/>
                <a:cs typeface="Arial Narrow"/>
              </a:rPr>
              <a:t>	</a:t>
            </a:r>
            <a:r>
              <a:rPr lang="en-US" sz="3200" b="1" dirty="0" smtClean="0">
                <a:solidFill>
                  <a:schemeClr val="bg1"/>
                </a:solidFill>
                <a:effectLst>
                  <a:outerShdw blurRad="50800" dist="88900" dir="2340000" algn="l" rotWithShape="0">
                    <a:prstClr val="black">
                      <a:alpha val="80000"/>
                    </a:prstClr>
                  </a:outerShdw>
                </a:effectLst>
                <a:latin typeface="Arial Narrow"/>
                <a:cs typeface="Arial Narrow"/>
              </a:rPr>
              <a:t>• He is self-sufficient &amp; self-existent</a:t>
            </a:r>
          </a:p>
          <a:p>
            <a:r>
              <a:rPr lang="en-US" sz="3200" b="1" dirty="0">
                <a:solidFill>
                  <a:schemeClr val="bg1"/>
                </a:solidFill>
                <a:effectLst>
                  <a:outerShdw blurRad="50800" dist="88900" dir="2340000" algn="l" rotWithShape="0">
                    <a:prstClr val="black">
                      <a:alpha val="80000"/>
                    </a:prstClr>
                  </a:outerShdw>
                </a:effectLst>
                <a:latin typeface="Arial Narrow"/>
                <a:cs typeface="Arial Narrow"/>
              </a:rPr>
              <a:t>	</a:t>
            </a:r>
            <a:r>
              <a:rPr lang="en-US" sz="3200" b="1" dirty="0" smtClean="0">
                <a:solidFill>
                  <a:schemeClr val="bg1"/>
                </a:solidFill>
                <a:effectLst>
                  <a:outerShdw blurRad="50800" dist="88900" dir="2340000" algn="l" rotWithShape="0">
                    <a:prstClr val="black">
                      <a:alpha val="80000"/>
                    </a:prstClr>
                  </a:outerShdw>
                </a:effectLst>
                <a:latin typeface="Arial Narrow"/>
                <a:cs typeface="Arial Narrow"/>
              </a:rPr>
              <a:t>• He is spiritual (non physical) (25)</a:t>
            </a:r>
          </a:p>
          <a:p>
            <a:r>
              <a:rPr lang="en-US" sz="3200" b="1" dirty="0">
                <a:solidFill>
                  <a:schemeClr val="bg1"/>
                </a:solidFill>
                <a:effectLst>
                  <a:outerShdw blurRad="50800" dist="88900" dir="2340000" algn="l" rotWithShape="0">
                    <a:prstClr val="black">
                      <a:alpha val="80000"/>
                    </a:prstClr>
                  </a:outerShdw>
                </a:effectLst>
                <a:latin typeface="Arial Narrow"/>
                <a:cs typeface="Arial Narrow"/>
              </a:rPr>
              <a:t>	</a:t>
            </a:r>
            <a:r>
              <a:rPr lang="en-US" sz="3200" b="1" dirty="0" smtClean="0">
                <a:solidFill>
                  <a:schemeClr val="bg1"/>
                </a:solidFill>
                <a:effectLst>
                  <a:outerShdw blurRad="50800" dist="88900" dir="2340000" algn="l" rotWithShape="0">
                    <a:prstClr val="black">
                      <a:alpha val="80000"/>
                    </a:prstClr>
                  </a:outerShdw>
                </a:effectLst>
                <a:latin typeface="Arial Narrow"/>
                <a:cs typeface="Arial Narrow"/>
              </a:rPr>
              <a:t>• He is the giver, author &amp; sustainer of life (25)</a:t>
            </a:r>
            <a:endParaRPr lang="en-US" sz="3200" b="1" dirty="0">
              <a:solidFill>
                <a:schemeClr val="bg1"/>
              </a:solidFill>
              <a:effectLst>
                <a:outerShdw blurRad="50800" dist="88900" dir="2340000" algn="l" rotWithShape="0">
                  <a:prstClr val="black">
                    <a:alpha val="80000"/>
                  </a:prstClr>
                </a:outerShdw>
              </a:effectLst>
              <a:latin typeface="Arial Narrow"/>
              <a:cs typeface="Arial Narrow"/>
            </a:endParaRPr>
          </a:p>
        </p:txBody>
      </p:sp>
    </p:spTree>
    <p:extLst>
      <p:ext uri="{BB962C8B-B14F-4D97-AF65-F5344CB8AC3E}">
        <p14:creationId xmlns:p14="http://schemas.microsoft.com/office/powerpoint/2010/main" val="3021218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5531" y="754007"/>
            <a:ext cx="8423444" cy="4955203"/>
          </a:xfrm>
          <a:prstGeom prst="rect">
            <a:avLst/>
          </a:prstGeom>
        </p:spPr>
        <p:txBody>
          <a:bodyPr wrap="square">
            <a:spAutoFit/>
          </a:bodyPr>
          <a:lstStyle/>
          <a:p>
            <a:r>
              <a:rPr lang="en-US" sz="6000" b="1" dirty="0" smtClean="0">
                <a:solidFill>
                  <a:schemeClr val="bg1"/>
                </a:solidFill>
                <a:effectLst>
                  <a:outerShdw blurRad="50800" dist="88900" dir="2340000" algn="l" rotWithShape="0">
                    <a:prstClr val="black">
                      <a:alpha val="80000"/>
                    </a:prstClr>
                  </a:outerShdw>
                </a:effectLst>
                <a:latin typeface="Arial Narrow"/>
                <a:cs typeface="Arial Narrow"/>
              </a:rPr>
              <a:t>What did he say?</a:t>
            </a:r>
          </a:p>
          <a:p>
            <a:r>
              <a:rPr lang="en-US" sz="3200" b="1" dirty="0">
                <a:solidFill>
                  <a:schemeClr val="bg1"/>
                </a:solidFill>
                <a:effectLst>
                  <a:outerShdw blurRad="50800" dist="88900" dir="2340000" algn="l" rotWithShape="0">
                    <a:prstClr val="black">
                      <a:alpha val="80000"/>
                    </a:prstClr>
                  </a:outerShdw>
                </a:effectLst>
                <a:latin typeface="Arial Narrow"/>
                <a:cs typeface="Arial Narrow"/>
              </a:rPr>
              <a:t>	</a:t>
            </a:r>
            <a:r>
              <a:rPr lang="en-US" sz="3200" b="1" dirty="0" smtClean="0">
                <a:solidFill>
                  <a:schemeClr val="bg1"/>
                </a:solidFill>
                <a:effectLst>
                  <a:outerShdw blurRad="50800" dist="88900" dir="2340000" algn="l" rotWithShape="0">
                    <a:prstClr val="black">
                      <a:alpha val="80000"/>
                    </a:prstClr>
                  </a:outerShdw>
                </a:effectLst>
                <a:latin typeface="Arial Narrow"/>
                <a:cs typeface="Arial Narrow"/>
              </a:rPr>
              <a:t>• He is the Creator and has declared boundaries 		in man’s life (26)</a:t>
            </a:r>
          </a:p>
          <a:p>
            <a:r>
              <a:rPr lang="en-US" sz="3200" b="1" dirty="0">
                <a:solidFill>
                  <a:schemeClr val="bg1"/>
                </a:solidFill>
                <a:effectLst>
                  <a:outerShdw blurRad="50800" dist="88900" dir="2340000" algn="l" rotWithShape="0">
                    <a:prstClr val="black">
                      <a:alpha val="80000"/>
                    </a:prstClr>
                  </a:outerShdw>
                </a:effectLst>
                <a:latin typeface="Arial Narrow"/>
                <a:cs typeface="Arial Narrow"/>
              </a:rPr>
              <a:t>	</a:t>
            </a:r>
            <a:r>
              <a:rPr lang="en-US" sz="3200" b="1" dirty="0" smtClean="0">
                <a:solidFill>
                  <a:schemeClr val="bg1"/>
                </a:solidFill>
                <a:effectLst>
                  <a:outerShdw blurRad="50800" dist="88900" dir="2340000" algn="l" rotWithShape="0">
                    <a:prstClr val="black">
                      <a:alpha val="80000"/>
                    </a:prstClr>
                  </a:outerShdw>
                </a:effectLst>
                <a:latin typeface="Arial Narrow"/>
                <a:cs typeface="Arial Narrow"/>
              </a:rPr>
              <a:t>• He has a WILL (26)</a:t>
            </a:r>
          </a:p>
          <a:p>
            <a:r>
              <a:rPr lang="en-US" sz="3200" b="1" dirty="0">
                <a:solidFill>
                  <a:schemeClr val="bg1"/>
                </a:solidFill>
                <a:effectLst>
                  <a:outerShdw blurRad="50800" dist="88900" dir="2340000" algn="l" rotWithShape="0">
                    <a:prstClr val="black">
                      <a:alpha val="80000"/>
                    </a:prstClr>
                  </a:outerShdw>
                </a:effectLst>
                <a:latin typeface="Arial Narrow"/>
                <a:cs typeface="Arial Narrow"/>
              </a:rPr>
              <a:t>	</a:t>
            </a:r>
            <a:r>
              <a:rPr lang="en-US" sz="3200" b="1" dirty="0" smtClean="0">
                <a:solidFill>
                  <a:schemeClr val="bg1"/>
                </a:solidFill>
                <a:effectLst>
                  <a:outerShdw blurRad="50800" dist="88900" dir="2340000" algn="l" rotWithShape="0">
                    <a:prstClr val="black">
                      <a:alpha val="80000"/>
                    </a:prstClr>
                  </a:outerShdw>
                </a:effectLst>
                <a:latin typeface="Arial Narrow"/>
                <a:cs typeface="Arial Narrow"/>
              </a:rPr>
              <a:t>• It is His will that man “seek” Him (27)</a:t>
            </a:r>
          </a:p>
          <a:p>
            <a:r>
              <a:rPr lang="en-US" sz="3200" b="1" dirty="0">
                <a:solidFill>
                  <a:schemeClr val="bg1"/>
                </a:solidFill>
                <a:effectLst>
                  <a:outerShdw blurRad="50800" dist="88900" dir="2340000" algn="l" rotWithShape="0">
                    <a:prstClr val="black">
                      <a:alpha val="80000"/>
                    </a:prstClr>
                  </a:outerShdw>
                </a:effectLst>
                <a:latin typeface="Arial Narrow"/>
                <a:cs typeface="Arial Narrow"/>
              </a:rPr>
              <a:t>	</a:t>
            </a:r>
            <a:r>
              <a:rPr lang="en-US" sz="3200" b="1" dirty="0" smtClean="0">
                <a:solidFill>
                  <a:schemeClr val="bg1"/>
                </a:solidFill>
                <a:effectLst>
                  <a:outerShdw blurRad="50800" dist="88900" dir="2340000" algn="l" rotWithShape="0">
                    <a:prstClr val="black">
                      <a:alpha val="80000"/>
                    </a:prstClr>
                  </a:outerShdw>
                </a:effectLst>
                <a:latin typeface="Arial Narrow"/>
                <a:cs typeface="Arial Narrow"/>
              </a:rPr>
              <a:t>• He is near (27)</a:t>
            </a:r>
          </a:p>
          <a:p>
            <a:r>
              <a:rPr lang="en-US" sz="3200" b="1" dirty="0">
                <a:solidFill>
                  <a:schemeClr val="bg1"/>
                </a:solidFill>
                <a:effectLst>
                  <a:outerShdw blurRad="50800" dist="88900" dir="2340000" algn="l" rotWithShape="0">
                    <a:prstClr val="black">
                      <a:alpha val="80000"/>
                    </a:prstClr>
                  </a:outerShdw>
                </a:effectLst>
                <a:latin typeface="Arial Narrow"/>
                <a:cs typeface="Arial Narrow"/>
              </a:rPr>
              <a:t>	</a:t>
            </a:r>
            <a:r>
              <a:rPr lang="en-US" sz="3200" b="1" dirty="0" smtClean="0">
                <a:solidFill>
                  <a:schemeClr val="bg1"/>
                </a:solidFill>
                <a:effectLst>
                  <a:outerShdw blurRad="50800" dist="88900" dir="2340000" algn="l" rotWithShape="0">
                    <a:prstClr val="black">
                      <a:alpha val="80000"/>
                    </a:prstClr>
                  </a:outerShdw>
                </a:effectLst>
                <a:latin typeface="Arial Narrow"/>
                <a:cs typeface="Arial Narrow"/>
              </a:rPr>
              <a:t>• He is Creator, Sustainer, Provider (28)</a:t>
            </a:r>
          </a:p>
          <a:p>
            <a:r>
              <a:rPr lang="en-US" sz="3200" b="1" dirty="0">
                <a:solidFill>
                  <a:schemeClr val="bg1"/>
                </a:solidFill>
                <a:effectLst>
                  <a:outerShdw blurRad="50800" dist="88900" dir="2340000" algn="l" rotWithShape="0">
                    <a:prstClr val="black">
                      <a:alpha val="80000"/>
                    </a:prstClr>
                  </a:outerShdw>
                </a:effectLst>
                <a:latin typeface="Arial Narrow"/>
                <a:cs typeface="Arial Narrow"/>
              </a:rPr>
              <a:t>	</a:t>
            </a:r>
            <a:r>
              <a:rPr lang="en-US" sz="3200" b="1" dirty="0" smtClean="0">
                <a:solidFill>
                  <a:schemeClr val="bg1"/>
                </a:solidFill>
                <a:effectLst>
                  <a:outerShdw blurRad="50800" dist="88900" dir="2340000" algn="l" rotWithShape="0">
                    <a:prstClr val="black">
                      <a:alpha val="80000"/>
                    </a:prstClr>
                  </a:outerShdw>
                </a:effectLst>
                <a:latin typeface="Arial Narrow"/>
                <a:cs typeface="Arial Narrow"/>
              </a:rPr>
              <a:t>• Man is made in God’s image (28, 29)</a:t>
            </a:r>
          </a:p>
          <a:p>
            <a:r>
              <a:rPr lang="en-US" sz="3200" b="1" dirty="0">
                <a:solidFill>
                  <a:schemeClr val="bg1"/>
                </a:solidFill>
                <a:effectLst>
                  <a:outerShdw blurRad="50800" dist="88900" dir="2340000" algn="l" rotWithShape="0">
                    <a:prstClr val="black">
                      <a:alpha val="80000"/>
                    </a:prstClr>
                  </a:outerShdw>
                </a:effectLst>
                <a:latin typeface="Arial Narrow"/>
                <a:cs typeface="Arial Narrow"/>
              </a:rPr>
              <a:t>	</a:t>
            </a:r>
            <a:r>
              <a:rPr lang="en-US" sz="3200" b="1" dirty="0" smtClean="0">
                <a:solidFill>
                  <a:schemeClr val="bg1"/>
                </a:solidFill>
                <a:effectLst>
                  <a:outerShdw blurRad="50800" dist="88900" dir="2340000" algn="l" rotWithShape="0">
                    <a:prstClr val="black">
                      <a:alpha val="80000"/>
                    </a:prstClr>
                  </a:outerShdw>
                </a:effectLst>
                <a:latin typeface="Arial Narrow"/>
                <a:cs typeface="Arial Narrow"/>
              </a:rPr>
              <a:t>• We did not create God (29</a:t>
            </a:r>
            <a:endParaRPr lang="en-US" sz="3200" b="1" dirty="0">
              <a:solidFill>
                <a:schemeClr val="bg1"/>
              </a:solidFill>
              <a:effectLst>
                <a:outerShdw blurRad="50800" dist="88900" dir="2340000" algn="l" rotWithShape="0">
                  <a:prstClr val="black">
                    <a:alpha val="80000"/>
                  </a:prstClr>
                </a:outerShdw>
              </a:effectLst>
              <a:latin typeface="Arial Narrow"/>
              <a:cs typeface="Arial Narrow"/>
            </a:endParaRPr>
          </a:p>
        </p:txBody>
      </p:sp>
    </p:spTree>
    <p:extLst>
      <p:ext uri="{BB962C8B-B14F-4D97-AF65-F5344CB8AC3E}">
        <p14:creationId xmlns:p14="http://schemas.microsoft.com/office/powerpoint/2010/main" val="274508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F94DB5F43F29D49A6E8E0828CE3107F" ma:contentTypeVersion="9" ma:contentTypeDescription="Create a new document." ma:contentTypeScope="" ma:versionID="f1ea7d607c120f83e7d41774dd08766a">
  <xsd:schema xmlns:xsd="http://www.w3.org/2001/XMLSchema" xmlns:xs="http://www.w3.org/2001/XMLSchema" xmlns:p="http://schemas.microsoft.com/office/2006/metadata/properties" xmlns:ns2="92225faf-0d15-43dc-b0d3-949d76b83189" xmlns:ns3="85009109-077a-450e-82c0-9072b8164ed1" targetNamespace="http://schemas.microsoft.com/office/2006/metadata/properties" ma:root="true" ma:fieldsID="04d903cc3a9e4af56b263ffa6dbc451e" ns2:_="" ns3:_="">
    <xsd:import namespace="92225faf-0d15-43dc-b0d3-949d76b83189"/>
    <xsd:import namespace="85009109-077a-450e-82c0-9072b8164ed1"/>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EventHashCode" minOccurs="0"/>
                <xsd:element ref="ns3: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2225faf-0d15-43dc-b0d3-949d76b83189"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5009109-077a-450e-82c0-9072b8164ed1"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MediaServiceAutoTags" ma:index="13" nillable="true" ma:displayName="MediaServiceAutoTags" ma:description="" ma:internalName="MediaServiceAutoTags" ma:readOnly="true">
      <xsd:simpleType>
        <xsd:restriction base="dms:Text"/>
      </xsd:simpleType>
    </xsd:element>
    <xsd:element name="MediaServiceLocation" ma:index="14" nillable="true" ma:displayName="MediaServiceLocation" ma:description="" ma:internalName="MediaServiceLocation"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BC2834A-0926-45F3-8E30-DE8F5083EBE9}"/>
</file>

<file path=customXml/itemProps2.xml><?xml version="1.0" encoding="utf-8"?>
<ds:datastoreItem xmlns:ds="http://schemas.openxmlformats.org/officeDocument/2006/customXml" ds:itemID="{49EB8564-5305-480C-92BE-41CCEEE30CA5}"/>
</file>

<file path=customXml/itemProps3.xml><?xml version="1.0" encoding="utf-8"?>
<ds:datastoreItem xmlns:ds="http://schemas.openxmlformats.org/officeDocument/2006/customXml" ds:itemID="{29573F27-9148-45A5-90D9-47539CACB9A9}"/>
</file>

<file path=docProps/app.xml><?xml version="1.0" encoding="utf-8"?>
<Properties xmlns="http://schemas.openxmlformats.org/officeDocument/2006/extended-properties" xmlns:vt="http://schemas.openxmlformats.org/officeDocument/2006/docPropsVTypes">
  <TotalTime>42</TotalTime>
  <Words>192</Words>
  <Application>Microsoft Macintosh PowerPoint</Application>
  <PresentationFormat>On-screen Show (4:3)</PresentationFormat>
  <Paragraphs>48</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NCA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 Johnson</dc:creator>
  <cp:lastModifiedBy>Andrew Johnson</cp:lastModifiedBy>
  <cp:revision>11</cp:revision>
  <cp:lastPrinted>2011-08-19T18:04:41Z</cp:lastPrinted>
  <dcterms:created xsi:type="dcterms:W3CDTF">2011-08-19T17:35:39Z</dcterms:created>
  <dcterms:modified xsi:type="dcterms:W3CDTF">2011-08-19T18:18:07Z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0x010100FF94DB5F43F29D49A6E8E0828CE3107F</vt:lpwstr>
  </property>
</Properties>
</file>